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47" r:id="rId3"/>
    <p:sldId id="257" r:id="rId4"/>
    <p:sldId id="302" r:id="rId5"/>
    <p:sldId id="303" r:id="rId6"/>
    <p:sldId id="259" r:id="rId7"/>
    <p:sldId id="260" r:id="rId8"/>
    <p:sldId id="261" r:id="rId9"/>
    <p:sldId id="262" r:id="rId10"/>
    <p:sldId id="342" r:id="rId11"/>
    <p:sldId id="339" r:id="rId12"/>
    <p:sldId id="264" r:id="rId13"/>
    <p:sldId id="265" r:id="rId14"/>
    <p:sldId id="285" r:id="rId15"/>
    <p:sldId id="286" r:id="rId16"/>
    <p:sldId id="268" r:id="rId17"/>
    <p:sldId id="341" r:id="rId18"/>
    <p:sldId id="287" r:id="rId19"/>
    <p:sldId id="274" r:id="rId20"/>
    <p:sldId id="272" r:id="rId21"/>
    <p:sldId id="277" r:id="rId22"/>
    <p:sldId id="269" r:id="rId23"/>
    <p:sldId id="280" r:id="rId24"/>
    <p:sldId id="281" r:id="rId25"/>
    <p:sldId id="273" r:id="rId26"/>
    <p:sldId id="292" r:id="rId27"/>
    <p:sldId id="328" r:id="rId28"/>
    <p:sldId id="290" r:id="rId29"/>
    <p:sldId id="329" r:id="rId30"/>
    <p:sldId id="279" r:id="rId31"/>
    <p:sldId id="338" r:id="rId32"/>
    <p:sldId id="323" r:id="rId33"/>
    <p:sldId id="327" r:id="rId34"/>
    <p:sldId id="326" r:id="rId35"/>
    <p:sldId id="289" r:id="rId36"/>
    <p:sldId id="343" r:id="rId37"/>
    <p:sldId id="291" r:id="rId38"/>
    <p:sldId id="346" r:id="rId39"/>
    <p:sldId id="345" r:id="rId40"/>
    <p:sldId id="27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76167"/>
  </p:normalViewPr>
  <p:slideViewPr>
    <p:cSldViewPr snapToGrid="0" snapToObjects="1">
      <p:cViewPr varScale="1">
        <p:scale>
          <a:sx n="77" d="100"/>
          <a:sy n="77" d="100"/>
        </p:scale>
        <p:origin x="21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3</a:t>
            </a:fld>
            <a:endParaRPr lang="en-US"/>
          </a:p>
        </p:txBody>
      </p:sp>
    </p:spTree>
    <p:extLst>
      <p:ext uri="{BB962C8B-B14F-4D97-AF65-F5344CB8AC3E}">
        <p14:creationId xmlns:p14="http://schemas.microsoft.com/office/powerpoint/2010/main" val="384175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21176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408404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217645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18</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25</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a:t>
            </a:r>
            <a:r>
              <a:rPr lang="en-US" dirty="0" err="1"/>
              <a:t>noentheless</a:t>
            </a:r>
            <a:r>
              <a:rPr lang="en-US" dirty="0"/>
              <a:t>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34</a:t>
            </a:fld>
            <a:endParaRPr lang="en-US"/>
          </a:p>
        </p:txBody>
      </p:sp>
    </p:spTree>
    <p:extLst>
      <p:ext uri="{BB962C8B-B14F-4D97-AF65-F5344CB8AC3E}">
        <p14:creationId xmlns:p14="http://schemas.microsoft.com/office/powerpoint/2010/main" val="1623960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75311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Substitution models denote how changes occur between different characters.</a:t>
            </a:r>
          </a:p>
          <a:p>
            <a:pPr marL="171450" indent="-171450">
              <a:buFont typeface="Arial" panose="020B0604020202020204" pitchFamily="34" charset="0"/>
              <a:buChar char="•"/>
            </a:pPr>
            <a:r>
              <a:rPr lang="en-US" dirty="0"/>
              <a:t>Typically, these characters are nucleotides, but they can also be amino acids or some other discrete, or even continuous character.</a:t>
            </a:r>
          </a:p>
          <a:p>
            <a:pPr marL="171450" indent="-171450">
              <a:buFont typeface="Arial" panose="020B0604020202020204" pitchFamily="34" charset="0"/>
              <a:buChar char="•"/>
            </a:pPr>
            <a:r>
              <a:rPr lang="en-US" dirty="0"/>
              <a:t>Geographical location can, for example, also be modelled using the same approach (more about that on Friday)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355692" y="391479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pic>
        <p:nvPicPr>
          <p:cNvPr id="5" name="Picture 4" descr="Logo&#10;&#10;Description automatically generated">
            <a:extLst>
              <a:ext uri="{FF2B5EF4-FFF2-40B4-BE49-F238E27FC236}">
                <a16:creationId xmlns:a16="http://schemas.microsoft.com/office/drawing/2014/main" id="{7B1277F5-CFDE-404B-912C-4714AC0BB844}"/>
              </a:ext>
            </a:extLst>
          </p:cNvPr>
          <p:cNvPicPr>
            <a:picLocks noChangeAspect="1"/>
          </p:cNvPicPr>
          <p:nvPr/>
        </p:nvPicPr>
        <p:blipFill>
          <a:blip r:embed="rId3"/>
          <a:stretch>
            <a:fillRect/>
          </a:stretch>
        </p:blipFill>
        <p:spPr>
          <a:xfrm>
            <a:off x="1204269" y="5541662"/>
            <a:ext cx="1257300" cy="12573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6DAC6E0-678C-C44B-AA06-DE5D25E6BB00}"/>
              </a:ext>
            </a:extLst>
          </p:cNvPr>
          <p:cNvPicPr>
            <a:picLocks noChangeAspect="1"/>
          </p:cNvPicPr>
          <p:nvPr/>
        </p:nvPicPr>
        <p:blipFill>
          <a:blip r:embed="rId4"/>
          <a:stretch>
            <a:fillRect/>
          </a:stretch>
        </p:blipFill>
        <p:spPr>
          <a:xfrm>
            <a:off x="4826000" y="5949778"/>
            <a:ext cx="2540000" cy="635000"/>
          </a:xfrm>
          <a:prstGeom prst="rect">
            <a:avLst/>
          </a:prstGeom>
        </p:spPr>
      </p:pic>
      <p:pic>
        <p:nvPicPr>
          <p:cNvPr id="7" name="Picture 2" descr="SNSF">
            <a:extLst>
              <a:ext uri="{FF2B5EF4-FFF2-40B4-BE49-F238E27FC236}">
                <a16:creationId xmlns:a16="http://schemas.microsoft.com/office/drawing/2014/main" id="{1B89A855-4BC4-9840-AB0A-A823C56F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1B2C15F-9715-5941-BE69-9E5711EBC517}"/>
              </a:ext>
            </a:extLst>
          </p:cNvPr>
          <p:cNvSpPr txBox="1">
            <a:spLocks/>
          </p:cNvSpPr>
          <p:nvPr/>
        </p:nvSpPr>
        <p:spPr>
          <a:xfrm>
            <a:off x="1355692" y="448024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377949" y="2888360"/>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681412" y="2888360"/>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944811" y="4044807"/>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157411" y="32828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416173" y="4121007"/>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871661" y="41210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157412" y="4829032"/>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7659757" y="6488668"/>
            <a:ext cx="4532243" cy="369332"/>
          </a:xfrm>
          <a:prstGeom prst="rect">
            <a:avLst/>
          </a:prstGeom>
          <a:noFill/>
        </p:spPr>
        <p:txBody>
          <a:bodyPr wrap="square" rtlCol="0">
            <a:spAutoFit/>
          </a:bodyPr>
          <a:lstStyle/>
          <a:p>
            <a:r>
              <a:rPr lang="en-US" dirty="0"/>
              <a:t>(slide adapted from Sebastian Duchene)</a:t>
            </a:r>
          </a:p>
        </p:txBody>
      </p:sp>
    </p:spTree>
    <p:extLst>
      <p:ext uri="{BB962C8B-B14F-4D97-AF65-F5344CB8AC3E}">
        <p14:creationId xmlns:p14="http://schemas.microsoft.com/office/powerpoint/2010/main" val="112435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JC</a:t>
            </a:r>
          </a:p>
          <a:p>
            <a:pPr algn="ctr">
              <a:spcBef>
                <a:spcPct val="0"/>
              </a:spcBef>
              <a:buClrTx/>
              <a:buSzTx/>
              <a:buFontTx/>
              <a:buNone/>
            </a:pPr>
            <a:r>
              <a:rPr lang="en-US" altLang="en-US" sz="2400" dirty="0">
                <a:solidFill>
                  <a:srgbClr val="FF0000"/>
                </a:solidFill>
                <a:latin typeface="Helvetica Neue Light" panose="02000403000000020004" pitchFamily="2" charset="0"/>
              </a:rPr>
              <a:t>a=b=c=d=e=f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0 free parameters</a:t>
            </a:r>
            <a:endParaRPr lang="en-US" altLang="en-US" sz="2400" dirty="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Some sites in the alignment might be more flexible and therefore evolve more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Accounting for different rates across different codon positions in BEAST2 is </a:t>
            </a:r>
            <a:r>
              <a:rPr lang="en-US" dirty="0" err="1"/>
              <a:t>achievied</a:t>
            </a:r>
            <a:r>
              <a:rPr lang="en-US" dirty="0"/>
              <a:t> by splitting an alignment</a:t>
            </a:r>
          </a:p>
        </p:txBody>
      </p:sp>
      <p:pic>
        <p:nvPicPr>
          <p:cNvPr id="4" name="Content Placeholder 3" descr="Graphical user interface, text, application&#10;&#10;Description automatically generated">
            <a:extLst>
              <a:ext uri="{FF2B5EF4-FFF2-40B4-BE49-F238E27FC236}">
                <a16:creationId xmlns:a16="http://schemas.microsoft.com/office/drawing/2014/main" id="{D3636BAE-71EF-DA4A-AEFC-27F99E353642}"/>
              </a:ext>
            </a:extLst>
          </p:cNvPr>
          <p:cNvPicPr>
            <a:picLocks noGrp="1" noChangeAspect="1"/>
          </p:cNvPicPr>
          <p:nvPr>
            <p:ph idx="1"/>
          </p:nvPr>
        </p:nvPicPr>
        <p:blipFill>
          <a:blip r:embed="rId2"/>
          <a:stretch>
            <a:fillRect/>
          </a:stretch>
        </p:blipFill>
        <p:spPr>
          <a:xfrm>
            <a:off x="2552700" y="2515394"/>
            <a:ext cx="7086600" cy="3886200"/>
          </a:xfrm>
        </p:spPr>
      </p:pic>
    </p:spTree>
    <p:extLst>
      <p:ext uri="{BB962C8B-B14F-4D97-AF65-F5344CB8AC3E}">
        <p14:creationId xmlns:p14="http://schemas.microsoft.com/office/powerpoint/2010/main" val="3569304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Tracking the evolution of pathogens over time is all about the </a:t>
            </a:r>
            <a:r>
              <a:rPr lang="en-US"/>
              <a:t>tree likelihood</a:t>
            </a:r>
            <a:endParaRPr lang="en-US" dirty="0"/>
          </a:p>
        </p:txBody>
      </p:sp>
      <p:pic>
        <p:nvPicPr>
          <p:cNvPr id="7" name="Content Placeholder 4">
            <a:extLst>
              <a:ext uri="{FF2B5EF4-FFF2-40B4-BE49-F238E27FC236}">
                <a16:creationId xmlns:a16="http://schemas.microsoft.com/office/drawing/2014/main" id="{18882FCD-0D98-054F-B4E0-6789A8ADDE5B}"/>
              </a:ext>
            </a:extLst>
          </p:cNvPr>
          <p:cNvPicPr>
            <a:picLocks noChangeAspect="1"/>
          </p:cNvPicPr>
          <p:nvPr/>
        </p:nvPicPr>
        <p:blipFill>
          <a:blip r:embed="rId2"/>
          <a:stretch>
            <a:fillRect/>
          </a:stretch>
        </p:blipFill>
        <p:spPr>
          <a:xfrm>
            <a:off x="538352" y="4029147"/>
            <a:ext cx="11030236" cy="946625"/>
          </a:xfrm>
          <a:prstGeom prst="rect">
            <a:avLst/>
          </a:prstGeom>
        </p:spPr>
      </p:pic>
      <p:sp>
        <p:nvSpPr>
          <p:cNvPr id="9" name="Oval 8">
            <a:extLst>
              <a:ext uri="{FF2B5EF4-FFF2-40B4-BE49-F238E27FC236}">
                <a16:creationId xmlns:a16="http://schemas.microsoft.com/office/drawing/2014/main" id="{0EAB722B-E25F-4A4C-99BC-59ED4047C344}"/>
              </a:ext>
            </a:extLst>
          </p:cNvPr>
          <p:cNvSpPr/>
          <p:nvPr/>
        </p:nvSpPr>
        <p:spPr>
          <a:xfrm>
            <a:off x="4195952" y="3742660"/>
            <a:ext cx="2594344"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1EBF45-5E9D-6342-9094-8823DCD8CAF1}"/>
              </a:ext>
            </a:extLst>
          </p:cNvPr>
          <p:cNvSpPr txBox="1"/>
          <p:nvPr/>
        </p:nvSpPr>
        <p:spPr>
          <a:xfrm>
            <a:off x="4352261" y="3195529"/>
            <a:ext cx="1743739" cy="369332"/>
          </a:xfrm>
          <a:prstGeom prst="rect">
            <a:avLst/>
          </a:prstGeom>
          <a:noFill/>
        </p:spPr>
        <p:txBody>
          <a:bodyPr wrap="square" rtlCol="0">
            <a:spAutoFit/>
          </a:bodyPr>
          <a:lstStyle/>
          <a:p>
            <a:r>
              <a:rPr lang="en-US" dirty="0">
                <a:latin typeface="Helvetica" pitchFamily="2" charset="0"/>
              </a:rPr>
              <a:t>Tree likelihood</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859795" y="6488668"/>
            <a:ext cx="3332205" cy="369332"/>
          </a:xfrm>
          <a:prstGeom prst="rect">
            <a:avLst/>
          </a:prstGeom>
          <a:noFill/>
        </p:spPr>
        <p:txBody>
          <a:bodyPr wrap="square" rtlCol="0">
            <a:spAutoFit/>
          </a:bodyPr>
          <a:lstStyle/>
          <a:p>
            <a:r>
              <a:rPr lang="en-US" dirty="0"/>
              <a:t>Du Plessis et al., 2015, </a:t>
            </a:r>
            <a:r>
              <a:rPr lang="en-US" i="1" dirty="0"/>
              <a:t>Trends M.</a:t>
            </a:r>
          </a:p>
        </p:txBody>
      </p:sp>
    </p:spTree>
    <p:extLst>
      <p:ext uri="{BB962C8B-B14F-4D97-AF65-F5344CB8AC3E}">
        <p14:creationId xmlns:p14="http://schemas.microsoft.com/office/powerpoint/2010/main" val="4204190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a:t>
            </a:fld>
            <a:endParaRPr lang="en-US" dirty="0"/>
          </a:p>
        </p:txBody>
      </p:sp>
    </p:spTree>
    <p:extLst>
      <p:ext uri="{BB962C8B-B14F-4D97-AF65-F5344CB8AC3E}">
        <p14:creationId xmlns:p14="http://schemas.microsoft.com/office/powerpoint/2010/main" val="2552695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fontScale="90000"/>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2674523" y="1690688"/>
            <a:ext cx="6228620" cy="50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1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pic>
        <p:nvPicPr>
          <p:cNvPr id="1026" name="Picture 2" descr="figure5">
            <a:extLst>
              <a:ext uri="{FF2B5EF4-FFF2-40B4-BE49-F238E27FC236}">
                <a16:creationId xmlns:a16="http://schemas.microsoft.com/office/drawing/2014/main" id="{41E283D7-E438-6942-95C3-0FA733B7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03" y="1825625"/>
            <a:ext cx="6528940" cy="480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352080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Sequence evolution is assumed to be independent of the demographic model</a:t>
            </a:r>
          </a:p>
        </p:txBody>
      </p:sp>
      <p:pic>
        <p:nvPicPr>
          <p:cNvPr id="7" name="Content Placeholder 4">
            <a:extLst>
              <a:ext uri="{FF2B5EF4-FFF2-40B4-BE49-F238E27FC236}">
                <a16:creationId xmlns:a16="http://schemas.microsoft.com/office/drawing/2014/main" id="{18882FCD-0D98-054F-B4E0-6789A8ADDE5B}"/>
              </a:ext>
            </a:extLst>
          </p:cNvPr>
          <p:cNvPicPr>
            <a:picLocks noChangeAspect="1"/>
          </p:cNvPicPr>
          <p:nvPr/>
        </p:nvPicPr>
        <p:blipFill>
          <a:blip r:embed="rId2"/>
          <a:stretch>
            <a:fillRect/>
          </a:stretch>
        </p:blipFill>
        <p:spPr>
          <a:xfrm>
            <a:off x="538352" y="4029147"/>
            <a:ext cx="11030236" cy="946625"/>
          </a:xfrm>
          <a:prstGeom prst="rect">
            <a:avLst/>
          </a:prstGeom>
        </p:spPr>
      </p:pic>
      <p:sp>
        <p:nvSpPr>
          <p:cNvPr id="9" name="Oval 8">
            <a:extLst>
              <a:ext uri="{FF2B5EF4-FFF2-40B4-BE49-F238E27FC236}">
                <a16:creationId xmlns:a16="http://schemas.microsoft.com/office/drawing/2014/main" id="{0EAB722B-E25F-4A4C-99BC-59ED4047C344}"/>
              </a:ext>
            </a:extLst>
          </p:cNvPr>
          <p:cNvSpPr/>
          <p:nvPr/>
        </p:nvSpPr>
        <p:spPr>
          <a:xfrm>
            <a:off x="4195952" y="3742660"/>
            <a:ext cx="2594344"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7F4935-F5F9-0E40-98A3-BB6A0749CA19}"/>
              </a:ext>
            </a:extLst>
          </p:cNvPr>
          <p:cNvSpPr/>
          <p:nvPr/>
        </p:nvSpPr>
        <p:spPr>
          <a:xfrm>
            <a:off x="6790296" y="3742660"/>
            <a:ext cx="1524366"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AC5D0F-A3A9-AB4F-B5B5-DE657E48F006}"/>
              </a:ext>
            </a:extLst>
          </p:cNvPr>
          <p:cNvSpPr txBox="1"/>
          <p:nvPr/>
        </p:nvSpPr>
        <p:spPr>
          <a:xfrm>
            <a:off x="838200" y="2955928"/>
            <a:ext cx="2415363" cy="369332"/>
          </a:xfrm>
          <a:prstGeom prst="rect">
            <a:avLst/>
          </a:prstGeom>
          <a:noFill/>
        </p:spPr>
        <p:txBody>
          <a:bodyPr wrap="square" rtlCol="0">
            <a:spAutoFit/>
          </a:bodyPr>
          <a:lstStyle/>
          <a:p>
            <a:r>
              <a:rPr lang="en-US" dirty="0">
                <a:latin typeface="Helvetica" pitchFamily="2" charset="0"/>
              </a:rPr>
              <a:t>Posterior probability</a:t>
            </a:r>
          </a:p>
        </p:txBody>
      </p:sp>
      <p:sp>
        <p:nvSpPr>
          <p:cNvPr id="14" name="TextBox 13">
            <a:extLst>
              <a:ext uri="{FF2B5EF4-FFF2-40B4-BE49-F238E27FC236}">
                <a16:creationId xmlns:a16="http://schemas.microsoft.com/office/drawing/2014/main" id="{451EBF45-5E9D-6342-9094-8823DCD8CAF1}"/>
              </a:ext>
            </a:extLst>
          </p:cNvPr>
          <p:cNvSpPr txBox="1"/>
          <p:nvPr/>
        </p:nvSpPr>
        <p:spPr>
          <a:xfrm>
            <a:off x="4352261" y="3195529"/>
            <a:ext cx="1743739" cy="369332"/>
          </a:xfrm>
          <a:prstGeom prst="rect">
            <a:avLst/>
          </a:prstGeom>
          <a:noFill/>
        </p:spPr>
        <p:txBody>
          <a:bodyPr wrap="square" rtlCol="0">
            <a:spAutoFit/>
          </a:bodyPr>
          <a:lstStyle/>
          <a:p>
            <a:r>
              <a:rPr lang="en-US" dirty="0">
                <a:latin typeface="Helvetica" pitchFamily="2" charset="0"/>
              </a:rPr>
              <a:t>Tree likelihood</a:t>
            </a:r>
          </a:p>
        </p:txBody>
      </p:sp>
      <p:sp>
        <p:nvSpPr>
          <p:cNvPr id="15" name="TextBox 14">
            <a:extLst>
              <a:ext uri="{FF2B5EF4-FFF2-40B4-BE49-F238E27FC236}">
                <a16:creationId xmlns:a16="http://schemas.microsoft.com/office/drawing/2014/main" id="{CD286495-04F9-3B45-B9A2-6BFC3BA69CED}"/>
              </a:ext>
            </a:extLst>
          </p:cNvPr>
          <p:cNvSpPr txBox="1"/>
          <p:nvPr/>
        </p:nvSpPr>
        <p:spPr>
          <a:xfrm>
            <a:off x="6397798" y="2299735"/>
            <a:ext cx="3502020" cy="923330"/>
          </a:xfrm>
          <a:prstGeom prst="rect">
            <a:avLst/>
          </a:prstGeom>
          <a:noFill/>
        </p:spPr>
        <p:txBody>
          <a:bodyPr wrap="square" rtlCol="0">
            <a:spAutoFit/>
          </a:bodyPr>
          <a:lstStyle/>
          <a:p>
            <a:r>
              <a:rPr lang="en-US" dirty="0">
                <a:latin typeface="Helvetica" pitchFamily="2" charset="0"/>
              </a:rPr>
              <a:t>Tree Prior describes how a tree was formed by a population model</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859795" y="6488668"/>
            <a:ext cx="3332205" cy="369332"/>
          </a:xfrm>
          <a:prstGeom prst="rect">
            <a:avLst/>
          </a:prstGeom>
          <a:noFill/>
        </p:spPr>
        <p:txBody>
          <a:bodyPr wrap="square" rtlCol="0">
            <a:spAutoFit/>
          </a:bodyPr>
          <a:lstStyle/>
          <a:p>
            <a:r>
              <a:rPr lang="en-US" dirty="0"/>
              <a:t>Du Plessis et al., 2015, </a:t>
            </a:r>
            <a:r>
              <a:rPr lang="en-US" i="1" dirty="0"/>
              <a:t>Trends M.</a:t>
            </a:r>
          </a:p>
        </p:txBody>
      </p:sp>
    </p:spTree>
    <p:extLst>
      <p:ext uri="{BB962C8B-B14F-4D97-AF65-F5344CB8AC3E}">
        <p14:creationId xmlns:p14="http://schemas.microsoft.com/office/powerpoint/2010/main" val="990503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2"/>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2050" name="Picture 2">
            <a:extLst>
              <a:ext uri="{FF2B5EF4-FFF2-40B4-BE49-F238E27FC236}">
                <a16:creationId xmlns:a16="http://schemas.microsoft.com/office/drawing/2014/main" id="{668A11BE-07FF-8749-A1DF-C5757426D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690688"/>
            <a:ext cx="78359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90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1026" name="Picture 2">
            <a:extLst>
              <a:ext uri="{FF2B5EF4-FFF2-40B4-BE49-F238E27FC236}">
                <a16:creationId xmlns:a16="http://schemas.microsoft.com/office/drawing/2014/main" id="{A76543D3-D866-2D41-AD2D-FBD762987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1" y="1863816"/>
            <a:ext cx="4465864" cy="49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by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6181</TotalTime>
  <Words>2318</Words>
  <Application>Microsoft Macintosh PowerPoint</Application>
  <PresentationFormat>Widescreen</PresentationFormat>
  <Paragraphs>236</Paragraphs>
  <Slides>40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vt:lpstr>
      <vt:lpstr>Helvetica</vt:lpstr>
      <vt:lpstr>Helvetica Neue Light</vt:lpstr>
      <vt:lpstr>Office Theme</vt:lpstr>
      <vt:lpstr>Tracking the evolution of pathogens over time</vt:lpstr>
      <vt:lpstr>Tracking the evolution of pathogens over time is all about the tree likelihood</vt:lpstr>
      <vt:lpstr>Phylogenetic trees denote the evolutionary relationship between individuals.</vt:lpstr>
      <vt:lpstr>The spread of pathogens between hosts over time can be described by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sites in the alignment might be more flexible and therefore evolve more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different rates across different codon positions in BEAST2 is achievied by splitting an alignment</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Rates of evolution can vary due to different hosts</vt:lpstr>
      <vt:lpstr>What is my clock rate? (from Holmes et al. 2016</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The time information should be in the same order of magnitude as the evolutionary history</vt:lpstr>
      <vt:lpstr>Is there enough signal to estimate evolutionary rates? Tip Randomization</vt:lpstr>
      <vt:lpstr>Sequence evolution is assumed to be independent of the demographic model</vt:lpstr>
      <vt:lpstr>Model choices not directly related to clock models can impact rate estimates</vt:lpstr>
      <vt:lpstr>Novel models can allow for mutations to impact the fitness of a lineage</vt:lpstr>
      <vt:lpstr>Novel models can allow for mutations to impact the fitness of a lineage</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47</cp:revision>
  <dcterms:created xsi:type="dcterms:W3CDTF">2020-07-05T17:44:26Z</dcterms:created>
  <dcterms:modified xsi:type="dcterms:W3CDTF">2021-07-22T14:44:33Z</dcterms:modified>
</cp:coreProperties>
</file>